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0" r:id="rId1"/>
  </p:sldMasterIdLst>
  <p:notesMasterIdLst>
    <p:notesMasterId r:id="rId4"/>
  </p:notesMasterIdLst>
  <p:handoutMasterIdLst>
    <p:handoutMasterId r:id="rId5"/>
  </p:handoutMasterIdLst>
  <p:sldIdLst>
    <p:sldId id="353" r:id="rId2"/>
    <p:sldId id="335" r:id="rId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8CB1B"/>
    <a:srgbClr val="73AC17"/>
    <a:srgbClr val="7DB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4" autoAdjust="0"/>
    <p:restoredTop sz="94660"/>
  </p:normalViewPr>
  <p:slideViewPr>
    <p:cSldViewPr>
      <p:cViewPr varScale="1">
        <p:scale>
          <a:sx n="66" d="100"/>
          <a:sy n="66" d="100"/>
        </p:scale>
        <p:origin x="1420" y="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2026" y="2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992CAE9C-F695-492D-B5D8-B72219B510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2103CEF-FC62-44B0-83A5-BB53F0EE70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EA7BF5-3237-499E-AD03-78C212F4D4A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28AC1E6-80DF-4A58-976F-B81316849E4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EB46084-D4D1-4BCD-ACE5-365E304A6E2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A27857-90BF-46B1-A849-C7C507DB1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516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89CDD-ADFC-4CFC-A9A1-57787038BB5A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536ED-1E5A-4D04-81E2-30B8EE40D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08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536ED-1E5A-4D04-81E2-30B8EE40D3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558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536ED-1E5A-4D04-81E2-30B8EE40D32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819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924563-4301-4CE6-A12B-C7C187EA26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FBC2199-CB40-4AEF-B6CE-B1A979D05D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26F512-3D2E-4B19-AFB8-8697C7E03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C1E132-39AB-4504-8DCE-29D936D68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C56C41-C04D-4FFE-ABAC-422931AC2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25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8ADA4B-3D16-4307-8688-A9117A3CD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D6CCB43-668D-4F68-9B28-1F0FE18D7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543787-33E0-47E3-B4B9-73C8A109F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EB39DA-C641-4EAB-80E0-DFA7BB6E4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366A48-CCF5-4B93-A950-C34631DC9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85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E946B73-E790-4C6F-8E30-A86DFC2952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04B2D3B-F275-4AF5-8F39-41C7E9E960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84BBAE-06F9-405F-8CD2-6C2A81C60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1B1262-A6AF-4165-85A8-AF03E917C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5FA4B6-5191-4BDB-B959-3826B9E80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224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9B7FAC-2689-4DB2-AAA2-7F33ABC02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6CEF86-7E40-49B4-B6AF-43E2E9715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8A2FA8-F07C-4B38-9E77-F0947CC03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ADC99C-74B9-4B39-AF80-B4D9F58FE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BE741A-1EB8-483D-A396-55FCB4462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85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FED57C-314C-4F61-B885-97BCAA08C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68D2A73-C006-40EE-B5B3-D0A4DA350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722F56-8A03-4D12-A878-2A3B00226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287E29-DBD0-4B86-9F2D-4EE68B731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7AFC33-8679-4831-827B-939D5A45D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625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BD0E64-E091-4FA4-A306-672C11318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4C0949-6AE0-4BD2-AF08-028D0CAB7C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13616FC-B5B5-4983-8ADD-7033703DCC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CA8E074-0560-4E22-931A-D28D12241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DD25B7-3015-4EBC-A3E3-C7D7B626F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08DAB84-4583-4E78-AF03-5DFE46440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71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F1BA84-DF9C-4BD8-AA97-7CABC2C0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F8861C-10EF-4100-8628-96AB95679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EF06E4E-23C6-402C-B7AF-0C5947C303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40B7A9A-B167-4E7C-A19D-CCC048275A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4B3FE2D-B634-4415-84EE-23EB16CD9A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AF41210-C1A3-4B2E-ABEA-04FDC4D81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D818A49-E2DC-42BD-9B4F-0E842BFF6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9096BE9-071E-497B-83DA-3BD93B3DF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465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A96469-9360-4698-BF15-606222EE6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3EDC7D9-F6D7-47C9-A0A3-97C0E5F0B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5F766A1-84B7-4B96-8EB0-828FCAEB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263F83E-EC08-473C-8BE8-DD6A1964B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56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DBD9C29-89E4-4DF4-8E58-068C74CF7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10BE02-1986-48AE-83BF-AABC62028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C5E9D0E-463F-46DC-986F-4872343C0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202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8F6323-8B66-468A-BBB7-D8819A91C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F1C327-EA87-4D9A-A762-5454826B9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F622F1A-4338-4D20-A892-AD8F30E728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143D6A4-48AE-49EF-9005-E3D541CFC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EB06174-0555-4AFC-BB26-115045484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A5C22D0-EB5B-4A2C-BB32-220441491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613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6937AC-0011-4C2E-87B9-CD356F6E9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8FD8AB9-1DC6-4902-BFC1-DA8D858F94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863BD3D-9183-431F-AF3C-A6A45F81DE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D8B0D4D-B6D3-4FE9-9A8F-34645D336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8CCD178-7CFB-4DB0-A82C-6D578028C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044B514-2477-498B-91C7-5504966CF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880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D5F4536-DA7B-4BF2-BBD9-EAEEFB796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AD63E2E-9367-4F8A-B53E-B068512D0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1DFE16-DDFD-4637-B41B-EA31BD6910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CCFAA6-F67C-41E8-AF6D-64C2121D11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2CD9F9-CF8C-40DD-88C0-6B417CFC51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26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7A1551B-73C1-4E5E-9565-734536FF78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45" y="638003"/>
            <a:ext cx="3532909" cy="3728258"/>
          </a:xfrm>
          <a:prstGeom prst="rect">
            <a:avLst/>
          </a:prstGeom>
        </p:spPr>
      </p:pic>
      <p:sp>
        <p:nvSpPr>
          <p:cNvPr id="34" name="object 12">
            <a:extLst>
              <a:ext uri="{FF2B5EF4-FFF2-40B4-BE49-F238E27FC236}">
                <a16:creationId xmlns:a16="http://schemas.microsoft.com/office/drawing/2014/main" id="{78D821F8-9158-42DC-8E53-844FCAFB5548}"/>
              </a:ext>
            </a:extLst>
          </p:cNvPr>
          <p:cNvSpPr txBox="1"/>
          <p:nvPr/>
        </p:nvSpPr>
        <p:spPr>
          <a:xfrm>
            <a:off x="228601" y="9625"/>
            <a:ext cx="86867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Exercise1: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Pourbaix</a:t>
            </a: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diagram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6" name="Espace réservé du numéro de diapositive 11">
            <a:extLst>
              <a:ext uri="{FF2B5EF4-FFF2-40B4-BE49-F238E27FC236}">
                <a16:creationId xmlns:a16="http://schemas.microsoft.com/office/drawing/2014/main" id="{F2E35B10-8DD5-4EE3-A839-03E65DB3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B6F15528-21DE-4FAA-801E-634DDDAF4B2B}" type="slidenum">
              <a:rPr lang="en-US" sz="1400" smtClean="0"/>
              <a:t>1</a:t>
            </a:fld>
            <a:endParaRPr lang="en-US" sz="1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ECA778-B218-4DF1-8B9E-3DAC8E5AF962}"/>
              </a:ext>
            </a:extLst>
          </p:cNvPr>
          <p:cNvSpPr txBox="1"/>
          <p:nvPr/>
        </p:nvSpPr>
        <p:spPr>
          <a:xfrm>
            <a:off x="228601" y="4370963"/>
            <a:ext cx="86868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AutoNum type="arabicParenR"/>
            </a:pPr>
            <a:r>
              <a:rPr lang="fr-FR" sz="1600" dirty="0">
                <a:solidFill>
                  <a:srgbClr val="0000FF"/>
                </a:solidFill>
              </a:rPr>
              <a:t>What </a:t>
            </a:r>
            <a:r>
              <a:rPr lang="fr-FR" sz="1600" dirty="0" err="1">
                <a:solidFill>
                  <a:srgbClr val="0000FF"/>
                </a:solidFill>
              </a:rPr>
              <a:t>represent</a:t>
            </a:r>
            <a:r>
              <a:rPr lang="fr-FR" sz="1600" dirty="0">
                <a:solidFill>
                  <a:srgbClr val="0000FF"/>
                </a:solidFill>
              </a:rPr>
              <a:t> the vertical, horizontal, and diagonal </a:t>
            </a:r>
            <a:r>
              <a:rPr lang="fr-FR" sz="1600" dirty="0" err="1">
                <a:solidFill>
                  <a:srgbClr val="0000FF"/>
                </a:solidFill>
              </a:rPr>
              <a:t>lines</a:t>
            </a:r>
            <a:r>
              <a:rPr lang="fr-FR" sz="1600" dirty="0">
                <a:solidFill>
                  <a:srgbClr val="0000FF"/>
                </a:solidFill>
              </a:rPr>
              <a:t>. </a:t>
            </a:r>
            <a:r>
              <a:rPr lang="fr-FR" sz="1600" dirty="0" err="1">
                <a:solidFill>
                  <a:srgbClr val="0000FF"/>
                </a:solidFill>
              </a:rPr>
              <a:t>What</a:t>
            </a:r>
            <a:r>
              <a:rPr lang="fr-FR" sz="1600" dirty="0">
                <a:solidFill>
                  <a:srgbClr val="0000FF"/>
                </a:solidFill>
              </a:rPr>
              <a:t> are </a:t>
            </a:r>
            <a:r>
              <a:rPr lang="fr-FR" sz="1600" dirty="0" err="1">
                <a:solidFill>
                  <a:srgbClr val="0000FF"/>
                </a:solidFill>
              </a:rPr>
              <a:t>their</a:t>
            </a:r>
            <a:r>
              <a:rPr lang="fr-FR" sz="1600" dirty="0">
                <a:solidFill>
                  <a:srgbClr val="0000FF"/>
                </a:solidFill>
              </a:rPr>
              <a:t> </a:t>
            </a:r>
            <a:r>
              <a:rPr lang="fr-FR" sz="1600" dirty="0" err="1">
                <a:solidFill>
                  <a:srgbClr val="0000FF"/>
                </a:solidFill>
              </a:rPr>
              <a:t>duplicated</a:t>
            </a:r>
            <a:r>
              <a:rPr lang="fr-FR" sz="1600" dirty="0">
                <a:solidFill>
                  <a:srgbClr val="0000FF"/>
                </a:solidFill>
              </a:rPr>
              <a:t> </a:t>
            </a:r>
            <a:r>
              <a:rPr lang="fr-FR" sz="1600" dirty="0" err="1">
                <a:solidFill>
                  <a:srgbClr val="0000FF"/>
                </a:solidFill>
              </a:rPr>
              <a:t>lines</a:t>
            </a:r>
            <a:r>
              <a:rPr lang="fr-FR" sz="1600" dirty="0">
                <a:solidFill>
                  <a:srgbClr val="0000FF"/>
                </a:solidFill>
              </a:rPr>
              <a:t>?</a:t>
            </a:r>
            <a:endParaRPr lang="fr-FR" sz="1600" baseline="30000" dirty="0">
              <a:solidFill>
                <a:srgbClr val="0000FF"/>
              </a:solidFill>
            </a:endParaRPr>
          </a:p>
          <a:p>
            <a:pPr marL="342900" indent="-342900">
              <a:spcAft>
                <a:spcPts val="600"/>
              </a:spcAft>
              <a:buAutoNum type="arabicParenR"/>
            </a:pPr>
            <a:r>
              <a:rPr lang="fr-FR" sz="1600" dirty="0">
                <a:solidFill>
                  <a:srgbClr val="0000FF"/>
                </a:solidFill>
              </a:rPr>
              <a:t>What are the diagonal </a:t>
            </a:r>
            <a:r>
              <a:rPr lang="fr-FR" sz="1600" dirty="0" err="1">
                <a:solidFill>
                  <a:srgbClr val="0000FF"/>
                </a:solidFill>
              </a:rPr>
              <a:t>dashed</a:t>
            </a:r>
            <a:r>
              <a:rPr lang="fr-FR" sz="1600" dirty="0">
                <a:solidFill>
                  <a:srgbClr val="0000FF"/>
                </a:solidFill>
              </a:rPr>
              <a:t> </a:t>
            </a:r>
            <a:r>
              <a:rPr lang="fr-FR" sz="1600" dirty="0" err="1">
                <a:solidFill>
                  <a:srgbClr val="0000FF"/>
                </a:solidFill>
              </a:rPr>
              <a:t>lines</a:t>
            </a:r>
            <a:r>
              <a:rPr lang="fr-FR" sz="1600" dirty="0">
                <a:solidFill>
                  <a:srgbClr val="0000FF"/>
                </a:solidFill>
              </a:rPr>
              <a:t>? Write the </a:t>
            </a:r>
            <a:r>
              <a:rPr lang="fr-FR" sz="1600" dirty="0" err="1">
                <a:solidFill>
                  <a:srgbClr val="0000FF"/>
                </a:solidFill>
              </a:rPr>
              <a:t>reactions</a:t>
            </a:r>
            <a:r>
              <a:rPr lang="fr-FR" sz="1600" dirty="0">
                <a:solidFill>
                  <a:srgbClr val="0000FF"/>
                </a:solidFill>
              </a:rPr>
              <a:t>? Name the </a:t>
            </a:r>
            <a:r>
              <a:rPr lang="fr-FR" sz="1600" dirty="0" err="1">
                <a:solidFill>
                  <a:srgbClr val="0000FF"/>
                </a:solidFill>
              </a:rPr>
              <a:t>space</a:t>
            </a:r>
            <a:r>
              <a:rPr lang="fr-FR" sz="1600" dirty="0">
                <a:solidFill>
                  <a:srgbClr val="0000FF"/>
                </a:solidFill>
              </a:rPr>
              <a:t> </a:t>
            </a:r>
            <a:r>
              <a:rPr lang="fr-FR" sz="1600" dirty="0" err="1">
                <a:solidFill>
                  <a:srgbClr val="0000FF"/>
                </a:solidFill>
              </a:rPr>
              <a:t>defined</a:t>
            </a:r>
            <a:r>
              <a:rPr lang="fr-FR" sz="1600" dirty="0">
                <a:solidFill>
                  <a:srgbClr val="0000FF"/>
                </a:solidFill>
              </a:rPr>
              <a:t> </a:t>
            </a:r>
            <a:r>
              <a:rPr lang="fr-FR" sz="1600" dirty="0" err="1">
                <a:solidFill>
                  <a:srgbClr val="0000FF"/>
                </a:solidFill>
              </a:rPr>
              <a:t>between</a:t>
            </a:r>
            <a:r>
              <a:rPr lang="fr-FR" sz="1600" dirty="0">
                <a:solidFill>
                  <a:srgbClr val="0000FF"/>
                </a:solidFill>
              </a:rPr>
              <a:t> </a:t>
            </a:r>
            <a:r>
              <a:rPr lang="fr-FR" sz="1600" dirty="0" err="1">
                <a:solidFill>
                  <a:srgbClr val="0000FF"/>
                </a:solidFill>
              </a:rPr>
              <a:t>them</a:t>
            </a:r>
            <a:r>
              <a:rPr lang="fr-FR" sz="1600" dirty="0">
                <a:solidFill>
                  <a:srgbClr val="0000FF"/>
                </a:solidFill>
              </a:rPr>
              <a:t>.</a:t>
            </a:r>
            <a:endParaRPr lang="fr-CH" sz="1600" dirty="0">
              <a:solidFill>
                <a:srgbClr val="0000FF"/>
              </a:solidFill>
            </a:endParaRPr>
          </a:p>
          <a:p>
            <a:pPr marL="342900" indent="-342900">
              <a:spcAft>
                <a:spcPts val="600"/>
              </a:spcAft>
              <a:buFontTx/>
              <a:buAutoNum type="arabicParenR"/>
            </a:pPr>
            <a:r>
              <a:rPr lang="fr-FR" sz="1600" dirty="0">
                <a:solidFill>
                  <a:srgbClr val="0000FF"/>
                </a:solidFill>
              </a:rPr>
              <a:t>Write the </a:t>
            </a:r>
            <a:r>
              <a:rPr lang="fr-FR" sz="1600" dirty="0" err="1">
                <a:solidFill>
                  <a:srgbClr val="0000FF"/>
                </a:solidFill>
              </a:rPr>
              <a:t>reactions</a:t>
            </a:r>
            <a:r>
              <a:rPr lang="fr-FR" sz="1600" dirty="0">
                <a:solidFill>
                  <a:srgbClr val="0000FF"/>
                </a:solidFill>
              </a:rPr>
              <a:t> </a:t>
            </a:r>
            <a:r>
              <a:rPr lang="fr-FR" sz="1600" dirty="0" err="1">
                <a:solidFill>
                  <a:srgbClr val="0000FF"/>
                </a:solidFill>
              </a:rPr>
              <a:t>that</a:t>
            </a:r>
            <a:r>
              <a:rPr lang="fr-FR" sz="1600" dirty="0">
                <a:solidFill>
                  <a:srgbClr val="0000FF"/>
                </a:solidFill>
              </a:rPr>
              <a:t> </a:t>
            </a:r>
            <a:r>
              <a:rPr lang="fr-FR" sz="1600" dirty="0" err="1">
                <a:solidFill>
                  <a:srgbClr val="0000FF"/>
                </a:solidFill>
              </a:rPr>
              <a:t>occur</a:t>
            </a:r>
            <a:r>
              <a:rPr lang="fr-FR" sz="1600" dirty="0">
                <a:solidFill>
                  <a:srgbClr val="0000FF"/>
                </a:solidFill>
              </a:rPr>
              <a:t> at the transitions 1, 2, 3, 4, 5, and 6 </a:t>
            </a:r>
            <a:endParaRPr lang="en-US" sz="1600" dirty="0">
              <a:solidFill>
                <a:srgbClr val="0000FF"/>
              </a:solidFill>
            </a:endParaRPr>
          </a:p>
          <a:p>
            <a:pPr marL="342900" indent="-342900">
              <a:spcAft>
                <a:spcPts val="600"/>
              </a:spcAft>
              <a:buFontTx/>
              <a:buAutoNum type="arabicParenR"/>
            </a:pPr>
            <a:r>
              <a:rPr lang="en-US" sz="1600" dirty="0">
                <a:solidFill>
                  <a:srgbClr val="0000FF"/>
                </a:solidFill>
              </a:rPr>
              <a:t>Calculate their slope in the E-pH domain.</a:t>
            </a:r>
          </a:p>
          <a:p>
            <a:pPr marL="342900" indent="-342900">
              <a:spcAft>
                <a:spcPts val="600"/>
              </a:spcAft>
              <a:buFontTx/>
              <a:buAutoNum type="arabicParenR"/>
            </a:pPr>
            <a:r>
              <a:rPr lang="en-US" sz="1600" dirty="0">
                <a:solidFill>
                  <a:srgbClr val="0000FF"/>
                </a:solidFill>
              </a:rPr>
              <a:t>From the </a:t>
            </a:r>
            <a:r>
              <a:rPr lang="en-US" sz="1600" dirty="0" err="1">
                <a:solidFill>
                  <a:srgbClr val="0000FF"/>
                </a:solidFill>
              </a:rPr>
              <a:t>Pourbaix</a:t>
            </a:r>
            <a:r>
              <a:rPr lang="en-US" sz="1600" dirty="0">
                <a:solidFill>
                  <a:srgbClr val="0000FF"/>
                </a:solidFill>
              </a:rPr>
              <a:t> diagram, propose boundary conditions on E, pH and [Bi</a:t>
            </a:r>
            <a:r>
              <a:rPr lang="en-US" sz="1600" baseline="30000" dirty="0">
                <a:solidFill>
                  <a:srgbClr val="0000FF"/>
                </a:solidFill>
              </a:rPr>
              <a:t>3+</a:t>
            </a:r>
            <a:r>
              <a:rPr lang="en-US" sz="1600" dirty="0">
                <a:solidFill>
                  <a:srgbClr val="0000FF"/>
                </a:solidFill>
              </a:rPr>
              <a:t>] for the electrodeposition of Bi</a:t>
            </a:r>
            <a:r>
              <a:rPr lang="en-US" sz="1600" baseline="30000" dirty="0">
                <a:solidFill>
                  <a:srgbClr val="0000FF"/>
                </a:solidFill>
              </a:rPr>
              <a:t>0</a:t>
            </a:r>
            <a:endParaRPr lang="en-US" baseline="30000" dirty="0">
              <a:solidFill>
                <a:srgbClr val="0000FF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45A0374-3EE8-4FEE-AED2-DDD9034E66AF}"/>
              </a:ext>
            </a:extLst>
          </p:cNvPr>
          <p:cNvSpPr txBox="1"/>
          <p:nvPr/>
        </p:nvSpPr>
        <p:spPr>
          <a:xfrm>
            <a:off x="152399" y="789563"/>
            <a:ext cx="495300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You </a:t>
            </a:r>
            <a:r>
              <a:rPr lang="fr-FR" sz="1600" dirty="0" err="1"/>
              <a:t>want</a:t>
            </a:r>
            <a:r>
              <a:rPr lang="fr-FR" sz="1600" dirty="0"/>
              <a:t> to </a:t>
            </a:r>
            <a:r>
              <a:rPr lang="fr-FR" sz="1600" dirty="0" err="1"/>
              <a:t>electrodeposit</a:t>
            </a:r>
            <a:r>
              <a:rPr lang="fr-FR" sz="1600" dirty="0"/>
              <a:t> bismuth </a:t>
            </a:r>
            <a:r>
              <a:rPr lang="fr-FR" sz="1600" dirty="0" err="1"/>
              <a:t>from</a:t>
            </a:r>
            <a:r>
              <a:rPr lang="fr-FR" sz="1600" dirty="0"/>
              <a:t> an </a:t>
            </a:r>
            <a:r>
              <a:rPr lang="fr-FR" sz="1600" dirty="0" err="1"/>
              <a:t>aqueous</a:t>
            </a:r>
            <a:r>
              <a:rPr lang="fr-FR" sz="1600" dirty="0"/>
              <a:t> </a:t>
            </a:r>
            <a:r>
              <a:rPr lang="fr-FR" sz="1600" dirty="0" err="1"/>
              <a:t>electrolyte</a:t>
            </a:r>
            <a:r>
              <a:rPr lang="fr-FR" sz="1600" dirty="0"/>
              <a:t> and </a:t>
            </a:r>
            <a:r>
              <a:rPr lang="fr-FR" sz="1600" dirty="0" err="1"/>
              <a:t>you</a:t>
            </a:r>
            <a:r>
              <a:rPr lang="fr-FR" sz="1600" dirty="0"/>
              <a:t> </a:t>
            </a:r>
            <a:r>
              <a:rPr lang="fr-FR" sz="1600" dirty="0" err="1"/>
              <a:t>want</a:t>
            </a:r>
            <a:r>
              <a:rPr lang="fr-FR" sz="1600" dirty="0"/>
              <a:t> to </a:t>
            </a:r>
            <a:r>
              <a:rPr lang="fr-FR" sz="1600" dirty="0" err="1"/>
              <a:t>choose</a:t>
            </a:r>
            <a:r>
              <a:rPr lang="fr-FR" sz="1600" dirty="0"/>
              <a:t> the </a:t>
            </a:r>
            <a:r>
              <a:rPr lang="fr-FR" sz="1600" dirty="0" err="1"/>
              <a:t>ideal</a:t>
            </a:r>
            <a:r>
              <a:rPr lang="fr-FR" sz="1600" dirty="0"/>
              <a:t> conditions.</a:t>
            </a:r>
          </a:p>
          <a:p>
            <a:endParaRPr lang="fr-FR" sz="1600" dirty="0"/>
          </a:p>
          <a:p>
            <a:r>
              <a:rPr lang="fr-FR" sz="1600" dirty="0"/>
              <a:t>You </a:t>
            </a:r>
            <a:r>
              <a:rPr lang="fr-FR" sz="1600" dirty="0" err="1"/>
              <a:t>decide</a:t>
            </a:r>
            <a:r>
              <a:rPr lang="fr-FR" sz="1600" dirty="0"/>
              <a:t> to </a:t>
            </a:r>
            <a:r>
              <a:rPr lang="fr-FR" sz="1600" dirty="0" err="1"/>
              <a:t>refer</a:t>
            </a:r>
            <a:r>
              <a:rPr lang="fr-FR" sz="1600" dirty="0"/>
              <a:t> to the E-pH </a:t>
            </a:r>
            <a:r>
              <a:rPr lang="fr-FR" sz="1600" dirty="0" err="1"/>
              <a:t>thermodynamic</a:t>
            </a:r>
            <a:r>
              <a:rPr lang="fr-FR" sz="1600" dirty="0"/>
              <a:t> </a:t>
            </a:r>
            <a:r>
              <a:rPr lang="fr-FR" sz="1600" dirty="0" err="1"/>
              <a:t>equilibriums</a:t>
            </a:r>
            <a:r>
              <a:rPr lang="fr-FR" sz="1600" dirty="0"/>
              <a:t> </a:t>
            </a:r>
            <a:r>
              <a:rPr lang="fr-FR" sz="1600" dirty="0" err="1"/>
              <a:t>found</a:t>
            </a:r>
            <a:r>
              <a:rPr lang="fr-FR" sz="1600" dirty="0"/>
              <a:t> in </a:t>
            </a:r>
            <a:r>
              <a:rPr lang="fr-FR" sz="1600" dirty="0" err="1"/>
              <a:t>Pourbaix</a:t>
            </a:r>
            <a:r>
              <a:rPr lang="fr-FR" sz="1600" dirty="0"/>
              <a:t> </a:t>
            </a:r>
            <a:r>
              <a:rPr lang="fr-FR" sz="1600" dirty="0" err="1"/>
              <a:t>diagram</a:t>
            </a:r>
            <a:r>
              <a:rPr lang="fr-FR" sz="1600" dirty="0"/>
              <a:t>. </a:t>
            </a:r>
          </a:p>
          <a:p>
            <a:endParaRPr lang="fr-FR" sz="1600" dirty="0"/>
          </a:p>
          <a:p>
            <a:r>
              <a:rPr lang="fr-FR" sz="1600" dirty="0"/>
              <a:t>You </a:t>
            </a:r>
            <a:r>
              <a:rPr lang="fr-FR" sz="1600" dirty="0" err="1"/>
              <a:t>find</a:t>
            </a:r>
            <a:r>
              <a:rPr lang="fr-FR" sz="1600" dirty="0"/>
              <a:t> the </a:t>
            </a:r>
            <a:r>
              <a:rPr lang="fr-FR" sz="1600" dirty="0" err="1"/>
              <a:t>Pourbaix</a:t>
            </a:r>
            <a:r>
              <a:rPr lang="fr-FR" sz="1600" dirty="0"/>
              <a:t> </a:t>
            </a:r>
            <a:r>
              <a:rPr lang="fr-FR" sz="1600" dirty="0" err="1"/>
              <a:t>diagram</a:t>
            </a:r>
            <a:r>
              <a:rPr lang="fr-FR" sz="1600" dirty="0"/>
              <a:t> for Bi</a:t>
            </a:r>
            <a:r>
              <a:rPr lang="fr-FR" sz="1600" baseline="30000" dirty="0"/>
              <a:t>3+</a:t>
            </a:r>
            <a:r>
              <a:rPr lang="fr-FR" sz="1600" dirty="0"/>
              <a:t> in pure water at ambient conditions:</a:t>
            </a:r>
            <a:endParaRPr lang="en-US" sz="1600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DD9E9B5-AD31-4964-AA7D-4FA97885A4A3}"/>
              </a:ext>
            </a:extLst>
          </p:cNvPr>
          <p:cNvSpPr/>
          <p:nvPr/>
        </p:nvSpPr>
        <p:spPr>
          <a:xfrm>
            <a:off x="5867400" y="2387257"/>
            <a:ext cx="252000" cy="25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</a:t>
            </a:r>
            <a:endParaRPr lang="en-US" sz="160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609B8DFD-8FE3-4A6F-98FE-0CDB95FD49D0}"/>
              </a:ext>
            </a:extLst>
          </p:cNvPr>
          <p:cNvSpPr/>
          <p:nvPr/>
        </p:nvSpPr>
        <p:spPr>
          <a:xfrm>
            <a:off x="7620000" y="2725666"/>
            <a:ext cx="252000" cy="25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2</a:t>
            </a:r>
            <a:endParaRPr lang="en-US" sz="1600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6FABE3D-69AC-4094-AA6E-47DC581FA4D4}"/>
              </a:ext>
            </a:extLst>
          </p:cNvPr>
          <p:cNvSpPr/>
          <p:nvPr/>
        </p:nvSpPr>
        <p:spPr>
          <a:xfrm>
            <a:off x="7213600" y="2016941"/>
            <a:ext cx="252000" cy="25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3</a:t>
            </a:r>
            <a:endParaRPr lang="en-US" sz="1600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323C404-C0C8-4885-974E-62C7FDB68409}"/>
              </a:ext>
            </a:extLst>
          </p:cNvPr>
          <p:cNvSpPr/>
          <p:nvPr/>
        </p:nvSpPr>
        <p:spPr>
          <a:xfrm>
            <a:off x="5836920" y="997843"/>
            <a:ext cx="252000" cy="25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4</a:t>
            </a:r>
            <a:endParaRPr lang="en-US" sz="1600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C247CD5-6C98-4B61-87FA-DDD9F5AE4E2C}"/>
              </a:ext>
            </a:extLst>
          </p:cNvPr>
          <p:cNvSpPr/>
          <p:nvPr/>
        </p:nvSpPr>
        <p:spPr>
          <a:xfrm>
            <a:off x="6705600" y="3432163"/>
            <a:ext cx="252000" cy="25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6</a:t>
            </a:r>
            <a:endParaRPr lang="en-US" sz="16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83961FE-AF3C-4A0D-9C03-833F57194BA8}"/>
              </a:ext>
            </a:extLst>
          </p:cNvPr>
          <p:cNvSpPr/>
          <p:nvPr/>
        </p:nvSpPr>
        <p:spPr>
          <a:xfrm>
            <a:off x="7200900" y="1449963"/>
            <a:ext cx="252000" cy="25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5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67480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BDFDCC2-1E1C-44C0-A1E2-6FFDE547869A}"/>
              </a:ext>
            </a:extLst>
          </p:cNvPr>
          <p:cNvSpPr txBox="1"/>
          <p:nvPr/>
        </p:nvSpPr>
        <p:spPr>
          <a:xfrm>
            <a:off x="76200" y="1689731"/>
            <a:ext cx="89915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dirty="0"/>
              <a:t>Bismuth </a:t>
            </a:r>
            <a:r>
              <a:rPr lang="fr-CH" dirty="0" err="1"/>
              <a:t>is</a:t>
            </a:r>
            <a:r>
              <a:rPr lang="fr-CH" dirty="0"/>
              <a:t> </a:t>
            </a:r>
            <a:r>
              <a:rPr lang="fr-CH" dirty="0" err="1"/>
              <a:t>electrodeposited</a:t>
            </a:r>
            <a:r>
              <a:rPr lang="fr-CH" dirty="0"/>
              <a:t> </a:t>
            </a:r>
            <a:r>
              <a:rPr lang="fr-CH" dirty="0" err="1"/>
              <a:t>from</a:t>
            </a:r>
            <a:r>
              <a:rPr lang="fr-CH" dirty="0"/>
              <a:t> a </a:t>
            </a:r>
            <a:r>
              <a:rPr lang="fr-CH" dirty="0" err="1"/>
              <a:t>degased</a:t>
            </a:r>
            <a:r>
              <a:rPr lang="fr-CH" dirty="0"/>
              <a:t> </a:t>
            </a:r>
            <a:r>
              <a:rPr lang="fr-CH" dirty="0" err="1"/>
              <a:t>aqueous</a:t>
            </a:r>
            <a:r>
              <a:rPr lang="fr-CH" dirty="0"/>
              <a:t> </a:t>
            </a:r>
            <a:r>
              <a:rPr lang="fr-CH" dirty="0" err="1"/>
              <a:t>electrolyte</a:t>
            </a:r>
            <a:r>
              <a:rPr lang="fr-CH" dirty="0"/>
              <a:t> ([Bi</a:t>
            </a:r>
            <a:r>
              <a:rPr lang="fr-CH" baseline="30000" dirty="0"/>
              <a:t>3+</a:t>
            </a:r>
            <a:r>
              <a:rPr lang="fr-CH" dirty="0"/>
              <a:t>] = 10</a:t>
            </a:r>
            <a:r>
              <a:rPr lang="fr-CH" baseline="30000" dirty="0"/>
              <a:t>-2</a:t>
            </a:r>
            <a:r>
              <a:rPr lang="fr-CH" dirty="0"/>
              <a:t> mol.L</a:t>
            </a:r>
            <a:r>
              <a:rPr lang="fr-CH" baseline="30000" dirty="0"/>
              <a:t>-1</a:t>
            </a:r>
            <a:r>
              <a:rPr lang="fr-CH" dirty="0"/>
              <a:t>, [HNO</a:t>
            </a:r>
            <a:r>
              <a:rPr lang="fr-CH" baseline="-25000" dirty="0"/>
              <a:t>3</a:t>
            </a:r>
            <a:r>
              <a:rPr lang="fr-CH" dirty="0"/>
              <a:t>] = 1 M) on an 1 cm</a:t>
            </a:r>
            <a:r>
              <a:rPr lang="fr-CH" baseline="30000" dirty="0"/>
              <a:t>2</a:t>
            </a:r>
            <a:r>
              <a:rPr lang="fr-CH" dirty="0"/>
              <a:t> </a:t>
            </a:r>
            <a:r>
              <a:rPr lang="fr-CH" dirty="0" err="1"/>
              <a:t>working</a:t>
            </a:r>
            <a:r>
              <a:rPr lang="fr-CH" dirty="0"/>
              <a:t> </a:t>
            </a:r>
            <a:r>
              <a:rPr lang="fr-CH" dirty="0" err="1"/>
              <a:t>electrode</a:t>
            </a:r>
            <a:r>
              <a:rPr lang="fr-CH" dirty="0"/>
              <a:t> at a </a:t>
            </a:r>
            <a:r>
              <a:rPr lang="fr-CH" dirty="0" err="1"/>
              <a:t>sufficiently</a:t>
            </a:r>
            <a:r>
              <a:rPr lang="fr-CH" dirty="0"/>
              <a:t> large </a:t>
            </a:r>
            <a:r>
              <a:rPr lang="fr-CH" dirty="0" err="1"/>
              <a:t>overpotential</a:t>
            </a:r>
            <a:endParaRPr lang="fr-CH" dirty="0"/>
          </a:p>
          <a:p>
            <a:pPr algn="ctr"/>
            <a:endParaRPr lang="fr-CH" dirty="0"/>
          </a:p>
          <a:p>
            <a:pPr algn="ctr"/>
            <a:endParaRPr lang="fr-CH" dirty="0"/>
          </a:p>
        </p:txBody>
      </p:sp>
      <p:sp>
        <p:nvSpPr>
          <p:cNvPr id="34" name="object 12">
            <a:extLst>
              <a:ext uri="{FF2B5EF4-FFF2-40B4-BE49-F238E27FC236}">
                <a16:creationId xmlns:a16="http://schemas.microsoft.com/office/drawing/2014/main" id="{78D821F8-9158-42DC-8E53-844FCAFB5548}"/>
              </a:ext>
            </a:extLst>
          </p:cNvPr>
          <p:cNvSpPr txBox="1"/>
          <p:nvPr/>
        </p:nvSpPr>
        <p:spPr>
          <a:xfrm>
            <a:off x="228601" y="9625"/>
            <a:ext cx="86867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Exercise2: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electrodeposition</a:t>
            </a: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 rate and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current</a:t>
            </a:r>
            <a:r>
              <a:rPr lang="fr-CH" sz="28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fr-CH" sz="2800" spc="-5" dirty="0" err="1">
                <a:solidFill>
                  <a:srgbClr val="FF0000"/>
                </a:solidFill>
                <a:latin typeface="Arial"/>
                <a:cs typeface="Arial"/>
              </a:rPr>
              <a:t>efficiency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67D103FE-C946-4AB0-93BA-B39495B3A2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2486202"/>
            <a:ext cx="1792895" cy="1668772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CA60D286-27C6-4C3F-BB3C-0D45A7EAF83D}"/>
              </a:ext>
            </a:extLst>
          </p:cNvPr>
          <p:cNvSpPr txBox="1"/>
          <p:nvPr/>
        </p:nvSpPr>
        <p:spPr>
          <a:xfrm>
            <a:off x="2667000" y="3066232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Argon</a:t>
            </a:r>
            <a:endParaRPr lang="en-US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1C5EBAED-4FCF-4963-BF35-67C0711D94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8600" y="2322900"/>
            <a:ext cx="3589842" cy="1868100"/>
          </a:xfrm>
          <a:prstGeom prst="rect">
            <a:avLst/>
          </a:prstGeom>
        </p:spPr>
      </p:pic>
      <p:sp>
        <p:nvSpPr>
          <p:cNvPr id="16" name="Espace réservé du numéro de diapositive 11">
            <a:extLst>
              <a:ext uri="{FF2B5EF4-FFF2-40B4-BE49-F238E27FC236}">
                <a16:creationId xmlns:a16="http://schemas.microsoft.com/office/drawing/2014/main" id="{F2E35B10-8DD5-4EE3-A839-03E65DB3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B6F15528-21DE-4FAA-801E-634DDDAF4B2B}" type="slidenum">
              <a:rPr lang="en-US" sz="1400" smtClean="0"/>
              <a:t>2</a:t>
            </a:fld>
            <a:endParaRPr lang="en-US" sz="1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28">
                <a:extLst>
                  <a:ext uri="{FF2B5EF4-FFF2-40B4-BE49-F238E27FC236}">
                    <a16:creationId xmlns:a16="http://schemas.microsoft.com/office/drawing/2014/main" id="{5E5D357B-25B0-4E16-9BF8-BB273538CA93}"/>
                  </a:ext>
                </a:extLst>
              </p:cNvPr>
              <p:cNvSpPr txBox="1"/>
              <p:nvPr/>
            </p:nvSpPr>
            <p:spPr>
              <a:xfrm>
                <a:off x="350367" y="563257"/>
                <a:ext cx="8565034" cy="7305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Aft>
                    <a:spcPts val="600"/>
                  </a:spcAft>
                </a:pPr>
                <a:r>
                  <a:rPr lang="en-US" i="1" dirty="0"/>
                  <a:t>The quantity of reduced cations is linked to the quantity of coulombs by the</a:t>
                </a:r>
              </a:p>
              <a:p>
                <a:pPr algn="ctr"/>
                <a:r>
                  <a:rPr lang="en-US" b="1" dirty="0"/>
                  <a:t>Faraday law: </a:t>
                </a:r>
                <a14:m>
                  <m:oMath xmlns:m="http://schemas.openxmlformats.org/officeDocument/2006/math">
                    <m:r>
                      <a:rPr lang="fr-CH" sz="1600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fr-CH" sz="16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fr-CH" sz="16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fr-CH" sz="1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d>
                          <m:dPr>
                            <m:ctrlPr>
                              <a:rPr lang="fr-CH" sz="1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CH" sz="16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fr-CH" sz="16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  <m:r>
                          <a:rPr lang="fr-CH" sz="16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fr-CH" sz="1600" b="0" i="1" smtClean="0">
                            <a:latin typeface="Cambria Math" panose="02040503050406030204" pitchFamily="18" charset="0"/>
                          </a:rPr>
                          <m:t>𝑧𝑛𝐹</m:t>
                        </m:r>
                      </m:e>
                    </m:nary>
                  </m:oMath>
                </a14:m>
                <a:r>
                  <a:rPr lang="en-US" sz="1600" dirty="0"/>
                  <a:t>	Quantity of charge (coulomb) </a:t>
                </a:r>
                <a14:m>
                  <m:oMath xmlns:m="http://schemas.openxmlformats.org/officeDocument/2006/math">
                    <m:r>
                      <a:rPr lang="en-US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</m:oMath>
                </a14:m>
                <a:r>
                  <a:rPr lang="en-US" sz="1600" dirty="0"/>
                  <a:t> quantity of matter</a:t>
                </a:r>
              </a:p>
            </p:txBody>
          </p:sp>
        </mc:Choice>
        <mc:Fallback xmlns="">
          <p:sp>
            <p:nvSpPr>
              <p:cNvPr id="20" name="ZoneTexte 28">
                <a:extLst>
                  <a:ext uri="{FF2B5EF4-FFF2-40B4-BE49-F238E27FC236}">
                    <a16:creationId xmlns:a16="http://schemas.microsoft.com/office/drawing/2014/main" id="{5E5D357B-25B0-4E16-9BF8-BB273538CA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367" y="563257"/>
                <a:ext cx="8565034" cy="730585"/>
              </a:xfrm>
              <a:prstGeom prst="rect">
                <a:avLst/>
              </a:prstGeom>
              <a:blipFill>
                <a:blip r:embed="rId5"/>
                <a:stretch>
                  <a:fillRect t="-15833" b="-9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21">
            <a:extLst>
              <a:ext uri="{FF2B5EF4-FFF2-40B4-BE49-F238E27FC236}">
                <a16:creationId xmlns:a16="http://schemas.microsoft.com/office/drawing/2014/main" id="{4B90A5B7-9587-441F-8AD5-C9C336EC696D}"/>
              </a:ext>
            </a:extLst>
          </p:cNvPr>
          <p:cNvSpPr/>
          <p:nvPr/>
        </p:nvSpPr>
        <p:spPr>
          <a:xfrm>
            <a:off x="350366" y="486075"/>
            <a:ext cx="8565034" cy="1196489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ZoneTexte 24">
                <a:extLst>
                  <a:ext uri="{FF2B5EF4-FFF2-40B4-BE49-F238E27FC236}">
                    <a16:creationId xmlns:a16="http://schemas.microsoft.com/office/drawing/2014/main" id="{1D48B975-67D7-4F37-AFBB-08EF9FA14F63}"/>
                  </a:ext>
                </a:extLst>
              </p:cNvPr>
              <p:cNvSpPr txBox="1"/>
              <p:nvPr/>
            </p:nvSpPr>
            <p:spPr>
              <a:xfrm>
                <a:off x="1714500" y="1261646"/>
                <a:ext cx="5715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CH" sz="1600" dirty="0"/>
                  <a:t>Faraday constant </a:t>
                </a:r>
                <a14:m>
                  <m:oMath xmlns:m="http://schemas.openxmlformats.org/officeDocument/2006/math">
                    <m:r>
                      <a:rPr lang="fr-CH" sz="16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fr-CH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CH" sz="1600" b="0" i="1" smtClean="0">
                        <a:latin typeface="Cambria Math" panose="02040503050406030204" pitchFamily="18" charset="0"/>
                      </a:rPr>
                      <m:t>𝑞</m:t>
                    </m:r>
                    <m:sSub>
                      <m:sSubPr>
                        <m:ctrlPr>
                          <a:rPr lang="fr-CH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CH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𝒩</m:t>
                        </m:r>
                      </m:e>
                      <m:sub>
                        <m:r>
                          <a:rPr lang="fr-CH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fr-CH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=96485 </m:t>
                    </m:r>
                    <m:r>
                      <a:rPr lang="fr-CH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fr-CH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sSup>
                      <m:sSupPr>
                        <m:ctrlPr>
                          <a:rPr lang="fr-CH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H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𝑚𝑜𝑙</m:t>
                        </m:r>
                      </m:e>
                      <m:sup>
                        <m:r>
                          <a:rPr lang="fr-CH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en-US" sz="1600" dirty="0"/>
              </a:p>
            </p:txBody>
          </p:sp>
        </mc:Choice>
        <mc:Fallback xmlns="">
          <p:sp>
            <p:nvSpPr>
              <p:cNvPr id="23" name="ZoneTexte 24">
                <a:extLst>
                  <a:ext uri="{FF2B5EF4-FFF2-40B4-BE49-F238E27FC236}">
                    <a16:creationId xmlns:a16="http://schemas.microsoft.com/office/drawing/2014/main" id="{1D48B975-67D7-4F37-AFBB-08EF9FA14F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4500" y="1261646"/>
                <a:ext cx="5715000" cy="338554"/>
              </a:xfrm>
              <a:prstGeom prst="rect">
                <a:avLst/>
              </a:prstGeom>
              <a:blipFill>
                <a:blip r:embed="rId6"/>
                <a:stretch>
                  <a:fillRect t="-5357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2ECA778-B218-4DF1-8B9E-3DAC8E5AF962}"/>
                  </a:ext>
                </a:extLst>
              </p:cNvPr>
              <p:cNvSpPr txBox="1"/>
              <p:nvPr/>
            </p:nvSpPr>
            <p:spPr>
              <a:xfrm>
                <a:off x="228601" y="4191000"/>
                <a:ext cx="8686800" cy="26960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spcAft>
                    <a:spcPts val="600"/>
                  </a:spcAft>
                  <a:buAutoNum type="arabicParenR"/>
                </a:pPr>
                <a:r>
                  <a:rPr lang="fr-FR" sz="1600" dirty="0">
                    <a:solidFill>
                      <a:srgbClr val="0000FF"/>
                    </a:solidFill>
                  </a:rPr>
                  <a:t>Propose a protocole to </a:t>
                </a:r>
                <a:r>
                  <a:rPr lang="fr-FR" sz="1600" dirty="0" err="1">
                    <a:solidFill>
                      <a:srgbClr val="0000FF"/>
                    </a:solidFill>
                  </a:rPr>
                  <a:t>measure</a:t>
                </a:r>
                <a:r>
                  <a:rPr lang="fr-FR" sz="1600" dirty="0">
                    <a:solidFill>
                      <a:srgbClr val="0000FF"/>
                    </a:solidFill>
                  </a:rPr>
                  <a:t> the diffusion coefficient of Bi</a:t>
                </a:r>
                <a:r>
                  <a:rPr lang="fr-FR" sz="1600" baseline="30000" dirty="0">
                    <a:solidFill>
                      <a:srgbClr val="0000FF"/>
                    </a:solidFill>
                  </a:rPr>
                  <a:t>3+</a:t>
                </a:r>
                <a:r>
                  <a:rPr lang="fr-FR" sz="1600" dirty="0">
                    <a:solidFill>
                      <a:srgbClr val="0000FF"/>
                    </a:solidFill>
                  </a:rPr>
                  <a:t>.</a:t>
                </a:r>
                <a:endParaRPr lang="fr-FR" sz="1600" baseline="30000" dirty="0">
                  <a:solidFill>
                    <a:srgbClr val="0000FF"/>
                  </a:solidFill>
                </a:endParaRPr>
              </a:p>
              <a:p>
                <a:pPr marL="342900" indent="-342900">
                  <a:spcAft>
                    <a:spcPts val="600"/>
                  </a:spcAft>
                  <a:buAutoNum type="arabicParenR"/>
                </a:pPr>
                <a:r>
                  <a:rPr lang="fr-FR" sz="1600" dirty="0" err="1">
                    <a:solidFill>
                      <a:srgbClr val="0000FF"/>
                    </a:solidFill>
                  </a:rPr>
                  <a:t>Knowing</a:t>
                </a:r>
                <a:r>
                  <a:rPr lang="fr-FR" sz="1600" dirty="0">
                    <a:solidFill>
                      <a:srgbClr val="0000FF"/>
                    </a:solidFill>
                  </a:rPr>
                  <a:t> </a:t>
                </a:r>
                <a:r>
                  <a:rPr lang="fr-FR" sz="1600" dirty="0" err="1">
                    <a:solidFill>
                      <a:srgbClr val="0000FF"/>
                    </a:solidFill>
                  </a:rPr>
                  <a:t>that</a:t>
                </a:r>
                <a:r>
                  <a:rPr lang="fr-FR" sz="1600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CH" sz="160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CH" sz="16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sSup>
                          <m:sSupPr>
                            <m:ctrlPr>
                              <a:rPr lang="fr-CH" sz="1600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CH" sz="1600" b="0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𝐵𝑖</m:t>
                            </m:r>
                          </m:e>
                          <m:sup>
                            <m:r>
                              <a:rPr lang="fr-CH" sz="1600" b="0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3+</m:t>
                            </m:r>
                          </m:sup>
                        </m:sSup>
                      </m:sub>
                    </m:sSub>
                    <m:r>
                      <a:rPr lang="fr-CH" sz="16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fr-CH" sz="1600" dirty="0">
                    <a:solidFill>
                      <a:srgbClr val="0000FF"/>
                    </a:solidFill>
                  </a:rPr>
                  <a:t> 10</a:t>
                </a:r>
                <a:r>
                  <a:rPr lang="fr-CH" sz="1600" baseline="30000" dirty="0">
                    <a:solidFill>
                      <a:srgbClr val="0000FF"/>
                    </a:solidFill>
                  </a:rPr>
                  <a:t>-5</a:t>
                </a:r>
                <a:r>
                  <a:rPr lang="fr-CH" sz="1600" dirty="0">
                    <a:solidFill>
                      <a:srgbClr val="0000FF"/>
                    </a:solidFill>
                  </a:rPr>
                  <a:t> cm</a:t>
                </a:r>
                <a:r>
                  <a:rPr lang="fr-CH" sz="1600" baseline="30000" dirty="0">
                    <a:solidFill>
                      <a:srgbClr val="0000FF"/>
                    </a:solidFill>
                  </a:rPr>
                  <a:t>2</a:t>
                </a:r>
                <a:r>
                  <a:rPr lang="fr-CH" sz="1600" dirty="0">
                    <a:solidFill>
                      <a:srgbClr val="0000FF"/>
                    </a:solidFill>
                  </a:rPr>
                  <a:t>.s</a:t>
                </a:r>
                <a:r>
                  <a:rPr lang="fr-CH" sz="1600" baseline="30000" dirty="0">
                    <a:solidFill>
                      <a:srgbClr val="0000FF"/>
                    </a:solidFill>
                  </a:rPr>
                  <a:t>-1</a:t>
                </a:r>
                <a:r>
                  <a:rPr lang="fr-CH" sz="1600" dirty="0">
                    <a:solidFill>
                      <a:srgbClr val="0000FF"/>
                    </a:solidFill>
                  </a:rPr>
                  <a:t>, express the </a:t>
                </a:r>
                <a:r>
                  <a:rPr lang="fr-CH" sz="1600" dirty="0" err="1">
                    <a:solidFill>
                      <a:srgbClr val="0000FF"/>
                    </a:solidFill>
                  </a:rPr>
                  <a:t>deposition</a:t>
                </a:r>
                <a:r>
                  <a:rPr lang="fr-CH" sz="1600" dirty="0">
                    <a:solidFill>
                      <a:srgbClr val="0000FF"/>
                    </a:solidFill>
                  </a:rPr>
                  <a:t> rate of bismuth in mol.s</a:t>
                </a:r>
                <a:r>
                  <a:rPr lang="fr-CH" sz="1600" baseline="30000" dirty="0">
                    <a:solidFill>
                      <a:srgbClr val="0000FF"/>
                    </a:solidFill>
                  </a:rPr>
                  <a:t>-1</a:t>
                </a:r>
                <a:r>
                  <a:rPr lang="fr-CH" sz="1600" dirty="0">
                    <a:solidFill>
                      <a:srgbClr val="0000FF"/>
                    </a:solidFill>
                  </a:rPr>
                  <a:t> as a </a:t>
                </a:r>
                <a:r>
                  <a:rPr lang="fr-CH" sz="1600" dirty="0" err="1">
                    <a:solidFill>
                      <a:srgbClr val="0000FF"/>
                    </a:solidFill>
                  </a:rPr>
                  <a:t>function</a:t>
                </a:r>
                <a:r>
                  <a:rPr lang="fr-CH" sz="1600" dirty="0">
                    <a:solidFill>
                      <a:srgbClr val="0000FF"/>
                    </a:solidFill>
                  </a:rPr>
                  <a:t> of time </a:t>
                </a:r>
                <a:r>
                  <a:rPr lang="fr-CH" sz="1600" dirty="0" err="1">
                    <a:solidFill>
                      <a:srgbClr val="0000FF"/>
                    </a:solidFill>
                  </a:rPr>
                  <a:t>under</a:t>
                </a:r>
                <a:r>
                  <a:rPr lang="fr-CH" sz="1600" dirty="0">
                    <a:solidFill>
                      <a:srgbClr val="0000FF"/>
                    </a:solidFill>
                  </a:rPr>
                  <a:t> </a:t>
                </a:r>
                <a:r>
                  <a:rPr lang="fr-CH" sz="1600" dirty="0" err="1">
                    <a:solidFill>
                      <a:srgbClr val="0000FF"/>
                    </a:solidFill>
                  </a:rPr>
                  <a:t>purely</a:t>
                </a:r>
                <a:r>
                  <a:rPr lang="fr-CH" sz="1600" dirty="0">
                    <a:solidFill>
                      <a:srgbClr val="0000FF"/>
                    </a:solidFill>
                  </a:rPr>
                  <a:t> mass </a:t>
                </a:r>
                <a:r>
                  <a:rPr lang="fr-CH" sz="1600" dirty="0" err="1">
                    <a:solidFill>
                      <a:srgbClr val="0000FF"/>
                    </a:solidFill>
                  </a:rPr>
                  <a:t>limiting</a:t>
                </a:r>
                <a:r>
                  <a:rPr lang="fr-CH" sz="1600" dirty="0">
                    <a:solidFill>
                      <a:srgbClr val="0000FF"/>
                    </a:solidFill>
                  </a:rPr>
                  <a:t> </a:t>
                </a:r>
                <a:r>
                  <a:rPr lang="fr-CH" sz="1600" dirty="0" err="1">
                    <a:solidFill>
                      <a:srgbClr val="0000FF"/>
                    </a:solidFill>
                  </a:rPr>
                  <a:t>regime</a:t>
                </a:r>
                <a:r>
                  <a:rPr lang="fr-CH" sz="1600" dirty="0">
                    <a:solidFill>
                      <a:srgbClr val="0000FF"/>
                    </a:solidFill>
                  </a:rPr>
                  <a:t> and in the absence of convection.</a:t>
                </a:r>
              </a:p>
              <a:p>
                <a:pPr marL="342900" indent="-342900">
                  <a:spcAft>
                    <a:spcPts val="600"/>
                  </a:spcAft>
                  <a:buFontTx/>
                  <a:buAutoNum type="arabicParenR"/>
                </a:pPr>
                <a:r>
                  <a:rPr lang="fr-CH" sz="1600" dirty="0" err="1">
                    <a:solidFill>
                      <a:srgbClr val="0000FF"/>
                    </a:solidFill>
                  </a:rPr>
                  <a:t>Calculate</a:t>
                </a:r>
                <a:r>
                  <a:rPr lang="fr-CH" sz="1600" dirty="0">
                    <a:solidFill>
                      <a:srgbClr val="0000FF"/>
                    </a:solidFill>
                  </a:rPr>
                  <a:t> the </a:t>
                </a:r>
                <a:r>
                  <a:rPr lang="fr-CH" sz="1600" dirty="0" err="1">
                    <a:solidFill>
                      <a:srgbClr val="0000FF"/>
                    </a:solidFill>
                  </a:rPr>
                  <a:t>thickness</a:t>
                </a:r>
                <a:r>
                  <a:rPr lang="fr-CH" sz="1600" dirty="0">
                    <a:solidFill>
                      <a:srgbClr val="0000FF"/>
                    </a:solidFill>
                  </a:rPr>
                  <a:t> of the </a:t>
                </a:r>
                <a:r>
                  <a:rPr lang="fr-CH" sz="1600" dirty="0" err="1">
                    <a:solidFill>
                      <a:srgbClr val="0000FF"/>
                    </a:solidFill>
                  </a:rPr>
                  <a:t>deposit</a:t>
                </a:r>
                <a:r>
                  <a:rPr lang="fr-CH" sz="1600" dirty="0">
                    <a:solidFill>
                      <a:srgbClr val="0000FF"/>
                    </a:solidFill>
                  </a:rPr>
                  <a:t> </a:t>
                </a:r>
                <a:r>
                  <a:rPr lang="fr-CH" sz="1600" dirty="0" err="1">
                    <a:solidFill>
                      <a:srgbClr val="0000FF"/>
                    </a:solidFill>
                  </a:rPr>
                  <a:t>obtained</a:t>
                </a:r>
                <a:r>
                  <a:rPr lang="fr-CH" sz="1600" dirty="0">
                    <a:solidFill>
                      <a:srgbClr val="0000FF"/>
                    </a:solidFill>
                  </a:rPr>
                  <a:t> </a:t>
                </a:r>
                <a:r>
                  <a:rPr lang="fr-CH" sz="1600" dirty="0" err="1">
                    <a:solidFill>
                      <a:srgbClr val="0000FF"/>
                    </a:solidFill>
                  </a:rPr>
                  <a:t>after</a:t>
                </a:r>
                <a:r>
                  <a:rPr lang="fr-CH" sz="1600" dirty="0">
                    <a:solidFill>
                      <a:srgbClr val="0000FF"/>
                    </a:solidFill>
                  </a:rPr>
                  <a:t> 1000 s of </a:t>
                </a:r>
                <a:r>
                  <a:rPr lang="fr-CH" sz="1600" dirty="0" err="1">
                    <a:solidFill>
                      <a:srgbClr val="0000FF"/>
                    </a:solidFill>
                  </a:rPr>
                  <a:t>electroplating</a:t>
                </a:r>
                <a:r>
                  <a:rPr lang="fr-CH" sz="1600" dirty="0">
                    <a:solidFill>
                      <a:srgbClr val="0000FF"/>
                    </a:solidFill>
                  </a:rPr>
                  <a:t>  (</a:t>
                </a:r>
                <a:r>
                  <a:rPr lang="fr-CH" sz="1600" dirty="0" err="1">
                    <a:solidFill>
                      <a:srgbClr val="0000FF"/>
                    </a:solidFill>
                  </a:rPr>
                  <a:t>M</a:t>
                </a:r>
                <a:r>
                  <a:rPr lang="fr-CH" sz="1600" baseline="-25000" dirty="0" err="1">
                    <a:solidFill>
                      <a:srgbClr val="0000FF"/>
                    </a:solidFill>
                  </a:rPr>
                  <a:t>Bi</a:t>
                </a:r>
                <a:r>
                  <a:rPr lang="fr-CH" sz="1600" baseline="-25000" dirty="0">
                    <a:solidFill>
                      <a:srgbClr val="0000FF"/>
                    </a:solidFill>
                  </a:rPr>
                  <a:t> </a:t>
                </a:r>
                <a:r>
                  <a:rPr lang="fr-CH" sz="1600" dirty="0">
                    <a:solidFill>
                      <a:srgbClr val="0000FF"/>
                    </a:solidFill>
                  </a:rPr>
                  <a:t>= 208.98 g.mol</a:t>
                </a:r>
                <a:r>
                  <a:rPr lang="fr-CH" sz="1600" baseline="30000" dirty="0">
                    <a:solidFill>
                      <a:srgbClr val="0000FF"/>
                    </a:solidFill>
                  </a:rPr>
                  <a:t>-1</a:t>
                </a:r>
                <a:r>
                  <a:rPr lang="fr-CH" sz="1600" dirty="0">
                    <a:solidFill>
                      <a:srgbClr val="0000FF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CH" sz="16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CH" sz="16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𝜌</m:t>
                        </m:r>
                      </m:e>
                      <m:sub>
                        <m:r>
                          <a:rPr lang="fr-CH" sz="16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𝐵𝑖</m:t>
                        </m:r>
                      </m:sub>
                    </m:sSub>
                  </m:oMath>
                </a14:m>
                <a:r>
                  <a:rPr lang="en-US" sz="1600" dirty="0">
                    <a:solidFill>
                      <a:srgbClr val="0000FF"/>
                    </a:solidFill>
                  </a:rPr>
                  <a:t> = 9.79 g.cm</a:t>
                </a:r>
                <a:r>
                  <a:rPr lang="en-US" sz="1600" baseline="30000" dirty="0">
                    <a:solidFill>
                      <a:srgbClr val="0000FF"/>
                    </a:solidFill>
                  </a:rPr>
                  <a:t>-3</a:t>
                </a:r>
                <a:r>
                  <a:rPr lang="en-US" sz="1600" dirty="0">
                    <a:solidFill>
                      <a:srgbClr val="0000FF"/>
                    </a:solidFill>
                  </a:rPr>
                  <a:t>).</a:t>
                </a:r>
              </a:p>
              <a:p>
                <a:pPr marL="342900" indent="-342900">
                  <a:spcAft>
                    <a:spcPts val="600"/>
                  </a:spcAft>
                  <a:buFontTx/>
                  <a:buAutoNum type="arabicParenR"/>
                </a:pPr>
                <a:r>
                  <a:rPr lang="fr-CH" sz="1600" dirty="0" err="1">
                    <a:solidFill>
                      <a:srgbClr val="0000FF"/>
                    </a:solidFill>
                  </a:rPr>
                  <a:t>After</a:t>
                </a:r>
                <a:r>
                  <a:rPr lang="fr-CH" sz="1600" dirty="0">
                    <a:solidFill>
                      <a:srgbClr val="0000FF"/>
                    </a:solidFill>
                  </a:rPr>
                  <a:t> an </a:t>
                </a:r>
                <a:r>
                  <a:rPr lang="fr-CH" sz="1600" dirty="0" err="1">
                    <a:solidFill>
                      <a:srgbClr val="0000FF"/>
                    </a:solidFill>
                  </a:rPr>
                  <a:t>electrodeposition</a:t>
                </a:r>
                <a:r>
                  <a:rPr lang="fr-CH" sz="1600" dirty="0">
                    <a:solidFill>
                      <a:srgbClr val="0000FF"/>
                    </a:solidFill>
                  </a:rPr>
                  <a:t> of 1000 s, a total of 0.4 C </a:t>
                </a:r>
                <a:r>
                  <a:rPr lang="fr-CH" sz="1600" dirty="0" err="1">
                    <a:solidFill>
                      <a:srgbClr val="0000FF"/>
                    </a:solidFill>
                  </a:rPr>
                  <a:t>was</a:t>
                </a:r>
                <a:r>
                  <a:rPr lang="fr-CH" sz="1600" dirty="0">
                    <a:solidFill>
                      <a:srgbClr val="0000FF"/>
                    </a:solidFill>
                  </a:rPr>
                  <a:t> </a:t>
                </a:r>
                <a:r>
                  <a:rPr lang="fr-CH" sz="1600" dirty="0" err="1">
                    <a:solidFill>
                      <a:srgbClr val="0000FF"/>
                    </a:solidFill>
                  </a:rPr>
                  <a:t>integrated</a:t>
                </a:r>
                <a:r>
                  <a:rPr lang="fr-CH" sz="1600" dirty="0">
                    <a:solidFill>
                      <a:srgbClr val="0000FF"/>
                    </a:solidFill>
                  </a:rPr>
                  <a:t> </a:t>
                </a:r>
                <a:r>
                  <a:rPr lang="fr-CH" sz="1600" dirty="0" err="1">
                    <a:solidFill>
                      <a:srgbClr val="0000FF"/>
                    </a:solidFill>
                  </a:rPr>
                  <a:t>from</a:t>
                </a:r>
                <a:r>
                  <a:rPr lang="fr-CH" sz="1600" dirty="0">
                    <a:solidFill>
                      <a:srgbClr val="0000FF"/>
                    </a:solidFill>
                  </a:rPr>
                  <a:t> the </a:t>
                </a:r>
                <a:r>
                  <a:rPr lang="fr-CH" sz="1600" dirty="0" err="1">
                    <a:solidFill>
                      <a:srgbClr val="0000FF"/>
                    </a:solidFill>
                  </a:rPr>
                  <a:t>chronoamperometry</a:t>
                </a:r>
                <a:r>
                  <a:rPr lang="fr-CH" sz="1600" dirty="0">
                    <a:solidFill>
                      <a:srgbClr val="0000FF"/>
                    </a:solidFill>
                  </a:rPr>
                  <a:t> data. </a:t>
                </a:r>
                <a:r>
                  <a:rPr lang="fr-CH" sz="1600" dirty="0" err="1">
                    <a:solidFill>
                      <a:srgbClr val="0000FF"/>
                    </a:solidFill>
                  </a:rPr>
                  <a:t>Calculate</a:t>
                </a:r>
                <a:r>
                  <a:rPr lang="fr-CH" sz="1600" dirty="0">
                    <a:solidFill>
                      <a:srgbClr val="0000FF"/>
                    </a:solidFill>
                  </a:rPr>
                  <a:t> the </a:t>
                </a:r>
                <a:r>
                  <a:rPr lang="fr-CH" sz="1600" dirty="0" err="1">
                    <a:solidFill>
                      <a:srgbClr val="0000FF"/>
                    </a:solidFill>
                  </a:rPr>
                  <a:t>electrodeposition</a:t>
                </a:r>
                <a:r>
                  <a:rPr lang="fr-CH" sz="1600" dirty="0">
                    <a:solidFill>
                      <a:srgbClr val="0000FF"/>
                    </a:solidFill>
                  </a:rPr>
                  <a:t> </a:t>
                </a:r>
                <a:r>
                  <a:rPr lang="fr-CH" sz="1600" dirty="0" err="1">
                    <a:solidFill>
                      <a:srgbClr val="0000FF"/>
                    </a:solidFill>
                  </a:rPr>
                  <a:t>efficiency</a:t>
                </a:r>
                <a:r>
                  <a:rPr lang="fr-CH" sz="1600" dirty="0">
                    <a:solidFill>
                      <a:srgbClr val="0000FF"/>
                    </a:solidFill>
                  </a:rPr>
                  <a:t>.</a:t>
                </a:r>
              </a:p>
              <a:p>
                <a:pPr marL="342900" indent="-342900">
                  <a:spcAft>
                    <a:spcPts val="600"/>
                  </a:spcAft>
                  <a:buFontTx/>
                  <a:buAutoNum type="arabicParenR"/>
                </a:pPr>
                <a:r>
                  <a:rPr lang="en-US" sz="1600" dirty="0">
                    <a:solidFill>
                      <a:srgbClr val="0000FF"/>
                    </a:solidFill>
                  </a:rPr>
                  <a:t>What could have happened to the other electrons? How could you improve the efficiency?</a:t>
                </a:r>
              </a:p>
              <a:p>
                <a:pPr marL="342900" indent="-342900">
                  <a:spcAft>
                    <a:spcPts val="600"/>
                  </a:spcAft>
                  <a:buFontTx/>
                  <a:buAutoNum type="arabicParenR"/>
                </a:pPr>
                <a:r>
                  <a:rPr lang="en-US" sz="1600" dirty="0">
                    <a:solidFill>
                      <a:srgbClr val="0000FF"/>
                    </a:solidFill>
                  </a:rPr>
                  <a:t>What parameters could allow you to tune the growth rate? What could be the trade-offs?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2ECA778-B218-4DF1-8B9E-3DAC8E5AF9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1" y="4191000"/>
                <a:ext cx="8686800" cy="2696059"/>
              </a:xfrm>
              <a:prstGeom prst="rect">
                <a:avLst/>
              </a:prstGeom>
              <a:blipFill>
                <a:blip r:embed="rId7"/>
                <a:stretch>
                  <a:fillRect l="-421" t="-679" b="-18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74914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12995</TotalTime>
  <Words>361</Words>
  <Application>Microsoft Office PowerPoint</Application>
  <PresentationFormat>On-screen Show (4:3)</PresentationFormat>
  <Paragraphs>33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Thème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Pulse Deposition</dc:title>
  <dc:creator>phl128</dc:creator>
  <cp:lastModifiedBy>Cédric Frantz</cp:lastModifiedBy>
  <cp:revision>94</cp:revision>
  <dcterms:created xsi:type="dcterms:W3CDTF">2021-11-03T14:11:39Z</dcterms:created>
  <dcterms:modified xsi:type="dcterms:W3CDTF">2024-11-15T13:54:21Z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2019-10-30T00:00:00Z</vt:filetime>
  </property>
  <property fmtid="{D5CDD505-2E9C-101B-9397-08002B2CF9AE}" pid="3" name="Creator">
    <vt:lpwstr>Acrobat PDFMaker 19 for PowerPoint</vt:lpwstr>
  </property>
  <property fmtid="{D5CDD505-2E9C-101B-9397-08002B2CF9AE}" pid="4" name="LastSaved">
    <vt:filetime>2021-11-03T00:00:00Z</vt:filetime>
  </property>
</Properties>
</file>